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7099300" cy="102346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5" roundtripDataSignature="AMtx7mgVg9M29Maa1XbwIdMMRzcrjs12z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6575" cy="51117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1138" y="0"/>
            <a:ext cx="3076575" cy="51117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992188" y="768350"/>
            <a:ext cx="5114925" cy="38369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9613" y="4860925"/>
            <a:ext cx="5680075" cy="460533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21850"/>
            <a:ext cx="3076575" cy="51117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1138" y="9721850"/>
            <a:ext cx="3076575" cy="511175"/>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08cc68e9fe_0_0: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g208cc68e9fe_0_0: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08cc68e9fe_0_39: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g208cc68e9fe_0_39: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572470e929_0_3: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g2572470e929_0_3: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b74acc6627_0_7: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8" name="Google Shape;128;g2b74acc6627_0_7: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08cc68e9fe_0_109: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g208cc68e9fe_0_109: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ee99771a5e_0_0: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g2ee99771a5e_0_0: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0f387592df_0_33: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g30f387592df_0_33: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0f387592df_0_2: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g30f387592df_0_2: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3790c2714a_0_0:notes"/>
          <p:cNvSpPr/>
          <p:nvPr>
            <p:ph idx="2" type="sldImg"/>
          </p:nvPr>
        </p:nvSpPr>
        <p:spPr>
          <a:xfrm>
            <a:off x="992188" y="768350"/>
            <a:ext cx="5115000" cy="3837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g33790c2714a_0_0:notes"/>
          <p:cNvSpPr txBox="1"/>
          <p:nvPr>
            <p:ph idx="1" type="body"/>
          </p:nvPr>
        </p:nvSpPr>
        <p:spPr>
          <a:xfrm>
            <a:off x="709613" y="4860925"/>
            <a:ext cx="5680200" cy="460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5" name="Shape 15"/>
        <p:cNvGrpSpPr/>
        <p:nvPr/>
      </p:nvGrpSpPr>
      <p:grpSpPr>
        <a:xfrm>
          <a:off x="0" y="0"/>
          <a:ext cx="0" cy="0"/>
          <a:chOff x="0" y="0"/>
          <a:chExt cx="0" cy="0"/>
        </a:xfrm>
      </p:grpSpPr>
      <p:sp>
        <p:nvSpPr>
          <p:cNvPr id="16" name="Google Shape;16;p5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5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2" name="Shape 72"/>
        <p:cNvGrpSpPr/>
        <p:nvPr/>
      </p:nvGrpSpPr>
      <p:grpSpPr>
        <a:xfrm>
          <a:off x="0" y="0"/>
          <a:ext cx="0" cy="0"/>
          <a:chOff x="0" y="0"/>
          <a:chExt cx="0" cy="0"/>
        </a:xfrm>
      </p:grpSpPr>
      <p:sp>
        <p:nvSpPr>
          <p:cNvPr id="73" name="Google Shape;73;p69"/>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69"/>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6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6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6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21" name="Shape 21"/>
        <p:cNvGrpSpPr/>
        <p:nvPr/>
      </p:nvGrpSpPr>
      <p:grpSpPr>
        <a:xfrm>
          <a:off x="0" y="0"/>
          <a:ext cx="0" cy="0"/>
          <a:chOff x="0" y="0"/>
          <a:chExt cx="0" cy="0"/>
        </a:xfrm>
      </p:grpSpPr>
      <p:sp>
        <p:nvSpPr>
          <p:cNvPr id="22" name="Google Shape;22;p6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4" name="Google Shape;24;p6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27" name="Shape 27"/>
        <p:cNvGrpSpPr/>
        <p:nvPr/>
      </p:nvGrpSpPr>
      <p:grpSpPr>
        <a:xfrm>
          <a:off x="0" y="0"/>
          <a:ext cx="0" cy="0"/>
          <a:chOff x="0" y="0"/>
          <a:chExt cx="0" cy="0"/>
        </a:xfrm>
      </p:grpSpPr>
      <p:sp>
        <p:nvSpPr>
          <p:cNvPr id="28" name="Google Shape;28;p6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0" name="Google Shape;30;p6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6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34" name="Shape 34"/>
        <p:cNvGrpSpPr/>
        <p:nvPr/>
      </p:nvGrpSpPr>
      <p:grpSpPr>
        <a:xfrm>
          <a:off x="0" y="0"/>
          <a:ext cx="0" cy="0"/>
          <a:chOff x="0" y="0"/>
          <a:chExt cx="0" cy="0"/>
        </a:xfrm>
      </p:grpSpPr>
      <p:sp>
        <p:nvSpPr>
          <p:cNvPr id="35" name="Google Shape;35;p6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6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7" name="Google Shape;37;p6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38" name="Google Shape;38;p6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9" name="Google Shape;39;p6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0" name="Google Shape;40;p6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43" name="Shape 43"/>
        <p:cNvGrpSpPr/>
        <p:nvPr/>
      </p:nvGrpSpPr>
      <p:grpSpPr>
        <a:xfrm>
          <a:off x="0" y="0"/>
          <a:ext cx="0" cy="0"/>
          <a:chOff x="0" y="0"/>
          <a:chExt cx="0" cy="0"/>
        </a:xfrm>
      </p:grpSpPr>
      <p:sp>
        <p:nvSpPr>
          <p:cNvPr id="44" name="Google Shape;44;p6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48" name="Shape 48"/>
        <p:cNvGrpSpPr/>
        <p:nvPr/>
      </p:nvGrpSpPr>
      <p:grpSpPr>
        <a:xfrm>
          <a:off x="0" y="0"/>
          <a:ext cx="0" cy="0"/>
          <a:chOff x="0" y="0"/>
          <a:chExt cx="0" cy="0"/>
        </a:xfrm>
      </p:grpSpPr>
      <p:sp>
        <p:nvSpPr>
          <p:cNvPr id="49" name="Google Shape;49;p6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6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6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52" name="Shape 52"/>
        <p:cNvGrpSpPr/>
        <p:nvPr/>
      </p:nvGrpSpPr>
      <p:grpSpPr>
        <a:xfrm>
          <a:off x="0" y="0"/>
          <a:ext cx="0" cy="0"/>
          <a:chOff x="0" y="0"/>
          <a:chExt cx="0" cy="0"/>
        </a:xfrm>
      </p:grpSpPr>
      <p:sp>
        <p:nvSpPr>
          <p:cNvPr id="53" name="Google Shape;53;p6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6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5" name="Google Shape;55;p6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6" name="Google Shape;56;p6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6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6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59" name="Shape 59"/>
        <p:cNvGrpSpPr/>
        <p:nvPr/>
      </p:nvGrpSpPr>
      <p:grpSpPr>
        <a:xfrm>
          <a:off x="0" y="0"/>
          <a:ext cx="0" cy="0"/>
          <a:chOff x="0" y="0"/>
          <a:chExt cx="0" cy="0"/>
        </a:xfrm>
      </p:grpSpPr>
      <p:sp>
        <p:nvSpPr>
          <p:cNvPr id="60" name="Google Shape;60;p6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67"/>
          <p:cNvSpPr/>
          <p:nvPr>
            <p:ph idx="2" type="pic"/>
          </p:nvPr>
        </p:nvSpPr>
        <p:spPr>
          <a:xfrm>
            <a:off x="1792288" y="612775"/>
            <a:ext cx="5486400" cy="4114800"/>
          </a:xfrm>
          <a:prstGeom prst="rect">
            <a:avLst/>
          </a:prstGeom>
          <a:noFill/>
          <a:ln>
            <a:noFill/>
          </a:ln>
        </p:spPr>
      </p:sp>
      <p:sp>
        <p:nvSpPr>
          <p:cNvPr id="62" name="Google Shape;62;p6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3" name="Google Shape;63;p6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6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6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66" name="Shape 66"/>
        <p:cNvGrpSpPr/>
        <p:nvPr/>
      </p:nvGrpSpPr>
      <p:grpSpPr>
        <a:xfrm>
          <a:off x="0" y="0"/>
          <a:ext cx="0" cy="0"/>
          <a:chOff x="0" y="0"/>
          <a:chExt cx="0" cy="0"/>
        </a:xfrm>
      </p:grpSpPr>
      <p:sp>
        <p:nvSpPr>
          <p:cNvPr id="67" name="Google Shape;67;p6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68"/>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6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6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6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5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5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5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5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image" Target="../media/image5.png"/><Relationship Id="rId5"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7.png"/><Relationship Id="rId4" Type="http://schemas.openxmlformats.org/officeDocument/2006/relationships/image" Target="../media/image5.png"/><Relationship Id="rId5" Type="http://schemas.openxmlformats.org/officeDocument/2006/relationships/image" Target="../media/image1.png"/><Relationship Id="rId6"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id="82" name="Google Shape;82;g208cc68e9fe_0_0"/>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83" name="Google Shape;83;g208cc68e9fe_0_0"/>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84" name="Google Shape;84;g208cc68e9fe_0_0"/>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85" name="Google Shape;85;g208cc68e9fe_0_0"/>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86" name="Google Shape;86;g208cc68e9fe_0_0"/>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87" name="Google Shape;87;g208cc68e9fe_0_0"/>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88" name="Google Shape;88;g208cc68e9fe_0_0"/>
          <p:cNvSpPr txBox="1"/>
          <p:nvPr/>
        </p:nvSpPr>
        <p:spPr>
          <a:xfrm>
            <a:off x="204664" y="168504"/>
            <a:ext cx="41553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ja-JP" sz="3200" u="none" cap="none" strike="noStrike">
                <a:solidFill>
                  <a:schemeClr val="dk1"/>
                </a:solidFill>
                <a:latin typeface="Meiryo"/>
                <a:ea typeface="Meiryo"/>
                <a:cs typeface="Meiryo"/>
                <a:sym typeface="Meiryo"/>
              </a:rPr>
              <a:t>【第</a:t>
            </a:r>
            <a:r>
              <a:rPr b="1" lang="ja-JP" sz="3200">
                <a:solidFill>
                  <a:schemeClr val="dk1"/>
                </a:solidFill>
                <a:latin typeface="Meiryo"/>
                <a:ea typeface="Meiryo"/>
                <a:cs typeface="Meiryo"/>
                <a:sym typeface="Meiryo"/>
              </a:rPr>
              <a:t>4</a:t>
            </a:r>
            <a:r>
              <a:rPr b="1" i="0" lang="ja-JP" sz="3200" u="none" cap="none" strike="noStrike">
                <a:solidFill>
                  <a:schemeClr val="dk1"/>
                </a:solidFill>
                <a:latin typeface="Meiryo"/>
                <a:ea typeface="Meiryo"/>
                <a:cs typeface="Meiryo"/>
                <a:sym typeface="Meiryo"/>
              </a:rPr>
              <a:t>回】合同委員会</a:t>
            </a:r>
            <a:endParaRPr b="1" i="0" sz="3200" u="none" cap="none" strike="noStrike">
              <a:solidFill>
                <a:schemeClr val="dk1"/>
              </a:solidFill>
              <a:latin typeface="Meiryo"/>
              <a:ea typeface="Meiryo"/>
              <a:cs typeface="Meiryo"/>
              <a:sym typeface="Meiryo"/>
            </a:endParaRPr>
          </a:p>
        </p:txBody>
      </p:sp>
      <p:sp>
        <p:nvSpPr>
          <p:cNvPr id="89" name="Google Shape;89;g208cc68e9fe_0_0"/>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90" name="Google Shape;90;g208cc68e9fe_0_0"/>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91" name="Google Shape;91;g208cc68e9fe_0_0"/>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92" name="Google Shape;92;g208cc68e9fe_0_0"/>
          <p:cNvSpPr/>
          <p:nvPr/>
        </p:nvSpPr>
        <p:spPr>
          <a:xfrm>
            <a:off x="2643295" y="3286725"/>
            <a:ext cx="3729000" cy="646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rPr b="1" i="0" lang="ja-JP" sz="3600" u="none" cap="none" strike="noStrike">
                <a:solidFill>
                  <a:srgbClr val="538CD5"/>
                </a:solidFill>
                <a:latin typeface="Meiryo"/>
                <a:ea typeface="Meiryo"/>
                <a:cs typeface="Meiryo"/>
                <a:sym typeface="Meiryo"/>
              </a:rPr>
              <a:t>調査班報告</a:t>
            </a:r>
            <a:endParaRPr b="0" i="0" sz="3600" u="none" cap="none" strike="noStrike">
              <a:solidFill>
                <a:srgbClr val="538CD5"/>
              </a:solidFill>
              <a:latin typeface="Calibri"/>
              <a:ea typeface="Calibri"/>
              <a:cs typeface="Calibri"/>
              <a:sym typeface="Calibri"/>
            </a:endParaRPr>
          </a:p>
        </p:txBody>
      </p:sp>
      <p:sp>
        <p:nvSpPr>
          <p:cNvPr id="93" name="Google Shape;93;g208cc68e9fe_0_0"/>
          <p:cNvSpPr txBox="1"/>
          <p:nvPr/>
        </p:nvSpPr>
        <p:spPr>
          <a:xfrm>
            <a:off x="7052250" y="5779550"/>
            <a:ext cx="1893300" cy="3387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0"/>
              </a:spcBef>
              <a:spcAft>
                <a:spcPts val="0"/>
              </a:spcAft>
              <a:buClr>
                <a:srgbClr val="000000"/>
              </a:buClr>
              <a:buSzPts val="1000"/>
              <a:buFont typeface="Arial"/>
              <a:buNone/>
            </a:pPr>
            <a:r>
              <a:rPr b="0" i="0" lang="ja-JP" sz="1000" u="none" cap="none" strike="noStrike">
                <a:solidFill>
                  <a:srgbClr val="000000"/>
                </a:solidFill>
                <a:latin typeface="Meiryo"/>
                <a:ea typeface="Meiryo"/>
                <a:cs typeface="Meiryo"/>
                <a:sym typeface="Meiryo"/>
              </a:rPr>
              <a:t>Date:202</a:t>
            </a:r>
            <a:r>
              <a:rPr lang="ja-JP" sz="1000">
                <a:latin typeface="Meiryo"/>
                <a:ea typeface="Meiryo"/>
                <a:cs typeface="Meiryo"/>
                <a:sym typeface="Meiryo"/>
              </a:rPr>
              <a:t>5</a:t>
            </a:r>
            <a:r>
              <a:rPr b="0" i="0" lang="ja-JP" sz="1000" u="none" cap="none" strike="noStrike">
                <a:solidFill>
                  <a:srgbClr val="000000"/>
                </a:solidFill>
                <a:latin typeface="Meiryo"/>
                <a:ea typeface="Meiryo"/>
                <a:cs typeface="Meiryo"/>
                <a:sym typeface="Meiryo"/>
              </a:rPr>
              <a:t>/</a:t>
            </a:r>
            <a:r>
              <a:rPr lang="ja-JP" sz="1000">
                <a:latin typeface="Meiryo"/>
                <a:ea typeface="Meiryo"/>
                <a:cs typeface="Meiryo"/>
                <a:sym typeface="Meiryo"/>
              </a:rPr>
              <a:t>2</a:t>
            </a:r>
            <a:r>
              <a:rPr b="0" i="0" lang="ja-JP" sz="1000" u="none" cap="none" strike="noStrike">
                <a:solidFill>
                  <a:srgbClr val="000000"/>
                </a:solidFill>
                <a:latin typeface="Meiryo"/>
                <a:ea typeface="Meiryo"/>
                <a:cs typeface="Meiryo"/>
                <a:sym typeface="Meiryo"/>
              </a:rPr>
              <a:t>/</a:t>
            </a:r>
            <a:r>
              <a:rPr lang="ja-JP" sz="1000">
                <a:latin typeface="Meiryo"/>
                <a:ea typeface="Meiryo"/>
                <a:cs typeface="Meiryo"/>
                <a:sym typeface="Meiryo"/>
              </a:rPr>
              <a:t>19</a:t>
            </a:r>
            <a:endParaRPr b="0" i="0" sz="1000" u="none" cap="none" strike="noStrike">
              <a:solidFill>
                <a:srgbClr val="000000"/>
              </a:solidFill>
              <a:latin typeface="Meiryo"/>
              <a:ea typeface="Meiryo"/>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id="98" name="Google Shape;98;g208cc68e9fe_0_39"/>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99" name="Google Shape;99;g208cc68e9fe_0_39"/>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100" name="Google Shape;100;g208cc68e9fe_0_39"/>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01" name="Google Shape;101;g208cc68e9fe_0_39"/>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02" name="Google Shape;102;g208cc68e9fe_0_39"/>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03" name="Google Shape;103;g208cc68e9fe_0_39"/>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04" name="Google Shape;104;g208cc68e9fe_0_39"/>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05" name="Google Shape;105;g208cc68e9fe_0_39"/>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06" name="Google Shape;106;g208cc68e9fe_0_39"/>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07" name="Google Shape;107;g208cc68e9fe_0_39"/>
          <p:cNvSpPr txBox="1"/>
          <p:nvPr/>
        </p:nvSpPr>
        <p:spPr>
          <a:xfrm>
            <a:off x="546847" y="1261204"/>
            <a:ext cx="7913700" cy="403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000000"/>
                </a:solidFill>
                <a:latin typeface="Arial"/>
                <a:ea typeface="Arial"/>
                <a:cs typeface="Arial"/>
                <a:sym typeface="Arial"/>
              </a:rPr>
              <a:t>ロゴマークの使用について①</a:t>
            </a:r>
            <a:endParaRPr b="1"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アルコール検知器協議会ロゴ・マーク使用規定より(9条)</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9．アルコール検知器協議会 ロゴ・マーク 使用禁止事項</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次に掲げる場合には使用してはならない。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1）飲酒運転や飲酒の問題を著しく助長するような表現が認められる場合</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2）アルコール検知器の利用企業や消費者の利益を害すると認められる場合</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3）アルコール検知器協議会の信用又は品位を害すると認められる場合</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000000"/>
                </a:solidFill>
                <a:latin typeface="Arial"/>
                <a:ea typeface="Arial"/>
                <a:cs typeface="Arial"/>
                <a:sym typeface="Arial"/>
              </a:rPr>
              <a:t>4）会員であるないに関わらず、協議会ロゴやマークが、アルコール検知器に関する何</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000000"/>
                </a:solidFill>
                <a:latin typeface="Arial"/>
                <a:ea typeface="Arial"/>
                <a:cs typeface="Arial"/>
                <a:sym typeface="Arial"/>
              </a:rPr>
              <a:t>らかの誤解や誤認を招く態様で使用している場合</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5）法令や公序良俗に反すると認められる場合</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加盟企業さまは今一度協議会ロゴの取り扱い・表記方法について確認し、</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000000"/>
                </a:solidFill>
                <a:latin typeface="Arial"/>
                <a:ea typeface="Arial"/>
                <a:cs typeface="Arial"/>
                <a:sym typeface="Arial"/>
              </a:rPr>
              <a:t>誤認を与えないような記載をお願いします。掲載済みHPやチラシ等も表記をご確認ください。</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p:txBody>
      </p:sp>
      <p:sp>
        <p:nvSpPr>
          <p:cNvPr id="108" name="Google Shape;108;g208cc68e9fe_0_39"/>
          <p:cNvSpPr/>
          <p:nvPr/>
        </p:nvSpPr>
        <p:spPr>
          <a:xfrm>
            <a:off x="454684" y="1962251"/>
            <a:ext cx="7338600" cy="2160000"/>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id="113" name="Google Shape;113;g2572470e929_0_3"/>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14" name="Google Shape;114;g2572470e929_0_3"/>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115" name="Google Shape;115;g2572470e929_0_3"/>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16" name="Google Shape;116;g2572470e929_0_3"/>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17" name="Google Shape;117;g2572470e929_0_3"/>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18" name="Google Shape;118;g2572470e929_0_3"/>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19" name="Google Shape;119;g2572470e929_0_3"/>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20" name="Google Shape;120;g2572470e929_0_3"/>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21" name="Google Shape;121;g2572470e929_0_3"/>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22" name="Google Shape;122;g2572470e929_0_3"/>
          <p:cNvSpPr txBox="1"/>
          <p:nvPr/>
        </p:nvSpPr>
        <p:spPr>
          <a:xfrm>
            <a:off x="546850" y="1261188"/>
            <a:ext cx="79137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000000"/>
                </a:solidFill>
                <a:latin typeface="Arial"/>
                <a:ea typeface="Arial"/>
                <a:cs typeface="Arial"/>
                <a:sym typeface="Arial"/>
              </a:rPr>
              <a:t>ロゴマークの使用について②</a:t>
            </a:r>
            <a:endParaRPr b="1"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rgbClr val="000000"/>
                </a:solidFill>
                <a:latin typeface="Arial"/>
                <a:ea typeface="Arial"/>
                <a:cs typeface="Arial"/>
                <a:sym typeface="Arial"/>
              </a:rPr>
              <a:t>ロゴマーク使用規定および使用マニュアルはJBACホームページ＞会員専用＞JBマーク　の中にあります。</a:t>
            </a:r>
            <a:endParaRPr b="1" i="0" sz="1200" u="none" cap="none" strike="noStrike">
              <a:solidFill>
                <a:srgbClr val="000000"/>
              </a:solidFill>
              <a:latin typeface="Arial"/>
              <a:ea typeface="Arial"/>
              <a:cs typeface="Arial"/>
              <a:sym typeface="Arial"/>
            </a:endParaRPr>
          </a:p>
        </p:txBody>
      </p:sp>
      <p:pic>
        <p:nvPicPr>
          <p:cNvPr id="123" name="Google Shape;123;g2572470e929_0_3"/>
          <p:cNvPicPr preferRelativeResize="0"/>
          <p:nvPr/>
        </p:nvPicPr>
        <p:blipFill rotWithShape="1">
          <a:blip r:embed="rId5">
            <a:alphaModFix/>
          </a:blip>
          <a:srcRect b="0" l="0" r="0" t="0"/>
          <a:stretch/>
        </p:blipFill>
        <p:spPr>
          <a:xfrm>
            <a:off x="1283012" y="1880524"/>
            <a:ext cx="6441385" cy="4212750"/>
          </a:xfrm>
          <a:prstGeom prst="rect">
            <a:avLst/>
          </a:prstGeom>
          <a:noFill/>
          <a:ln>
            <a:noFill/>
          </a:ln>
        </p:spPr>
      </p:pic>
      <p:sp>
        <p:nvSpPr>
          <p:cNvPr id="124" name="Google Shape;124;g2572470e929_0_3"/>
          <p:cNvSpPr/>
          <p:nvPr/>
        </p:nvSpPr>
        <p:spPr>
          <a:xfrm>
            <a:off x="1452675" y="5644000"/>
            <a:ext cx="686400" cy="2208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g2572470e929_0_3"/>
          <p:cNvSpPr/>
          <p:nvPr/>
        </p:nvSpPr>
        <p:spPr>
          <a:xfrm>
            <a:off x="2932325" y="3898875"/>
            <a:ext cx="4460700" cy="838800"/>
          </a:xfrm>
          <a:prstGeom prst="rect">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id="130" name="Google Shape;130;g2b74acc6627_0_7"/>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31" name="Google Shape;131;g2b74acc6627_0_7"/>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cxnSp>
        <p:nvCxnSpPr>
          <p:cNvPr id="132" name="Google Shape;132;g2b74acc6627_0_7"/>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33" name="Google Shape;133;g2b74acc6627_0_7"/>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34" name="Google Shape;134;g2b74acc6627_0_7"/>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35" name="Google Shape;135;g2b74acc6627_0_7"/>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36" name="Google Shape;136;g2b74acc6627_0_7"/>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37" name="Google Shape;137;g2b74acc6627_0_7"/>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38" name="Google Shape;138;g2b74acc6627_0_7"/>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39" name="Google Shape;139;g2b74acc6627_0_7"/>
          <p:cNvSpPr txBox="1"/>
          <p:nvPr/>
        </p:nvSpPr>
        <p:spPr>
          <a:xfrm>
            <a:off x="546847" y="1261204"/>
            <a:ext cx="7913700" cy="246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200" u="none" cap="none" strike="noStrike">
                <a:solidFill>
                  <a:schemeClr val="dk1"/>
                </a:solidFill>
                <a:latin typeface="Arial"/>
                <a:ea typeface="Arial"/>
                <a:cs typeface="Arial"/>
                <a:sym typeface="Arial"/>
              </a:rPr>
              <a:t>1.今回調査のポイント</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200" u="none" cap="none" strike="noStrike">
                <a:solidFill>
                  <a:schemeClr val="dk2"/>
                </a:solidFill>
                <a:latin typeface="Arial"/>
                <a:ea typeface="Arial"/>
                <a:cs typeface="Arial"/>
                <a:sym typeface="Arial"/>
              </a:rPr>
              <a:t>　１：新規企業様の協議会マーク・認定機器マーク等</a:t>
            </a:r>
            <a:endParaRPr b="1" i="0" sz="22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200" u="none" cap="none" strike="noStrike">
                <a:solidFill>
                  <a:schemeClr val="dk2"/>
                </a:solidFill>
                <a:latin typeface="Arial"/>
                <a:ea typeface="Arial"/>
                <a:cs typeface="Arial"/>
                <a:sym typeface="Arial"/>
              </a:rPr>
              <a:t>　　　使用状況確認</a:t>
            </a:r>
            <a:endParaRPr b="1" i="0" sz="22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i="0" lang="ja-JP" sz="2200" u="none" cap="none" strike="noStrike">
                <a:solidFill>
                  <a:schemeClr val="dk2"/>
                </a:solidFill>
                <a:latin typeface="Arial"/>
                <a:ea typeface="Arial"/>
                <a:cs typeface="Arial"/>
                <a:sym typeface="Arial"/>
              </a:rPr>
              <a:t>　２：新規J-BAC認証取得企業様の認定機器マーク等</a:t>
            </a:r>
            <a:endParaRPr b="1" i="0" sz="22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i="0" lang="ja-JP" sz="2200" u="none" cap="none" strike="noStrike">
                <a:solidFill>
                  <a:schemeClr val="dk2"/>
                </a:solidFill>
                <a:latin typeface="Arial"/>
                <a:ea typeface="Arial"/>
                <a:cs typeface="Arial"/>
                <a:sym typeface="Arial"/>
              </a:rPr>
              <a:t>　　　使用状況確認</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id="144" name="Google Shape;144;g208cc68e9fe_0_109"/>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45" name="Google Shape;145;g208cc68e9fe_0_109"/>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cxnSp>
        <p:nvCxnSpPr>
          <p:cNvPr id="146" name="Google Shape;146;g208cc68e9fe_0_109"/>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47" name="Google Shape;147;g208cc68e9fe_0_109"/>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48" name="Google Shape;148;g208cc68e9fe_0_109"/>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49" name="Google Shape;149;g208cc68e9fe_0_109"/>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50" name="Google Shape;150;g208cc68e9fe_0_109"/>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51" name="Google Shape;151;g208cc68e9fe_0_109"/>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52" name="Google Shape;152;g208cc68e9fe_0_109"/>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53" name="Google Shape;153;g208cc68e9fe_0_109"/>
          <p:cNvSpPr txBox="1"/>
          <p:nvPr/>
        </p:nvSpPr>
        <p:spPr>
          <a:xfrm>
            <a:off x="546850" y="1261200"/>
            <a:ext cx="7913700" cy="4463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ja-JP" sz="2200" u="none" cap="none" strike="noStrike">
                <a:solidFill>
                  <a:srgbClr val="000000"/>
                </a:solidFill>
                <a:latin typeface="Arial"/>
                <a:ea typeface="Arial"/>
                <a:cs typeface="Arial"/>
                <a:sym typeface="Arial"/>
              </a:rPr>
              <a:t>2.調査概要/今回調査</a:t>
            </a:r>
            <a:endParaRPr b="1"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t/>
            </a:r>
            <a:endParaRPr b="1" i="0" sz="2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調査目的　　</a:t>
            </a:r>
            <a:r>
              <a:rPr b="0" i="0" lang="ja-JP" sz="2000" u="none" cap="none" strike="noStrike">
                <a:solidFill>
                  <a:schemeClr val="dk1"/>
                </a:solidFill>
                <a:latin typeface="Arial"/>
                <a:ea typeface="Arial"/>
                <a:cs typeface="Arial"/>
                <a:sym typeface="Arial"/>
              </a:rPr>
              <a:t>：</a:t>
            </a:r>
            <a:r>
              <a:rPr b="0" i="0" lang="ja-JP" sz="2000" u="none" cap="none" strike="noStrike">
                <a:solidFill>
                  <a:srgbClr val="000000"/>
                </a:solidFill>
                <a:latin typeface="Arial"/>
                <a:ea typeface="Arial"/>
                <a:cs typeface="Arial"/>
                <a:sym typeface="Arial"/>
              </a:rPr>
              <a:t>当協議会会員企業が協議会の活動目的や</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rgbClr val="000000"/>
                </a:solidFill>
                <a:latin typeface="Arial"/>
                <a:ea typeface="Arial"/>
                <a:cs typeface="Arial"/>
                <a:sym typeface="Arial"/>
              </a:rPr>
              <a:t>　　　　　　　認定制度への正しい理解をもち、適切な表現、</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rgbClr val="000000"/>
                </a:solidFill>
                <a:latin typeface="Arial"/>
                <a:ea typeface="Arial"/>
                <a:cs typeface="Arial"/>
                <a:sym typeface="Arial"/>
              </a:rPr>
              <a:t>　　　　　　　情報発信等を行うため</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調査対象企業</a:t>
            </a:r>
            <a:r>
              <a:rPr b="0" i="0" lang="ja-JP" sz="2000" u="none" cap="none" strike="noStrike">
                <a:solidFill>
                  <a:srgbClr val="000000"/>
                </a:solidFill>
                <a:latin typeface="Arial"/>
                <a:ea typeface="Arial"/>
                <a:cs typeface="Arial"/>
                <a:sym typeface="Arial"/>
              </a:rPr>
              <a:t>：</a:t>
            </a:r>
            <a:r>
              <a:rPr lang="ja-JP" sz="2000">
                <a:solidFill>
                  <a:schemeClr val="dk1"/>
                </a:solidFill>
              </a:rPr>
              <a:t>75社（2025/1/8時点）</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調査対象　　</a:t>
            </a:r>
            <a:r>
              <a:rPr b="0" i="0" lang="ja-JP" sz="2000" u="none" cap="none" strike="noStrike">
                <a:solidFill>
                  <a:srgbClr val="000000"/>
                </a:solidFill>
                <a:latin typeface="Arial"/>
                <a:ea typeface="Arial"/>
                <a:cs typeface="Arial"/>
                <a:sym typeface="Arial"/>
              </a:rPr>
              <a:t>：各企業HP、LP(HPに紐づくもの)、</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rgbClr val="000000"/>
                </a:solidFill>
                <a:latin typeface="Arial"/>
                <a:ea typeface="Arial"/>
                <a:cs typeface="Arial"/>
                <a:sym typeface="Arial"/>
              </a:rPr>
              <a:t>　　　　　　　販売サイト(HPに紐づくもの)、</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rgbClr val="000000"/>
                </a:solidFill>
                <a:latin typeface="Arial"/>
                <a:ea typeface="Arial"/>
                <a:cs typeface="Arial"/>
                <a:sym typeface="Arial"/>
              </a:rPr>
              <a:t>　　　　　　　HPに掲載のあるチラシ等</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実施時期　　</a:t>
            </a:r>
            <a:r>
              <a:rPr b="0" i="0" lang="ja-JP" sz="2000" u="none" cap="none" strike="noStrike">
                <a:solidFill>
                  <a:srgbClr val="000000"/>
                </a:solidFill>
                <a:latin typeface="Arial"/>
                <a:ea typeface="Arial"/>
                <a:cs typeface="Arial"/>
                <a:sym typeface="Arial"/>
              </a:rPr>
              <a:t>：</a:t>
            </a:r>
            <a:r>
              <a:rPr lang="ja-JP" sz="2000">
                <a:solidFill>
                  <a:schemeClr val="dk1"/>
                </a:solidFill>
              </a:rPr>
              <a:t>2025年1月中旬～</a:t>
            </a:r>
            <a:endParaRPr sz="2000">
              <a:solidFill>
                <a:schemeClr val="dk1"/>
              </a:solidFil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流れ　</a:t>
            </a:r>
            <a:r>
              <a:rPr b="0" i="0" lang="ja-JP" sz="2000" u="none" cap="none" strike="noStrike">
                <a:solidFill>
                  <a:srgbClr val="000000"/>
                </a:solidFill>
                <a:latin typeface="Arial"/>
                <a:ea typeface="Arial"/>
                <a:cs typeface="Arial"/>
                <a:sym typeface="Arial"/>
              </a:rPr>
              <a:t>：調査班にて調査対象の調査→判定→該当企業へ連絡→改善</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rPr>
              <a:t>現在ステータス</a:t>
            </a:r>
            <a:r>
              <a:rPr b="0" i="0" lang="ja-JP" sz="2000" u="none" cap="none" strike="noStrike">
                <a:solidFill>
                  <a:srgbClr val="000000"/>
                </a:solidFill>
                <a:latin typeface="Arial"/>
                <a:ea typeface="Arial"/>
                <a:cs typeface="Arial"/>
                <a:sym typeface="Arial"/>
              </a:rPr>
              <a:t>：調査</a:t>
            </a:r>
            <a:r>
              <a:rPr lang="ja-JP" sz="2000"/>
              <a:t>中</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rgbClr val="000000"/>
                </a:solidFill>
                <a:latin typeface="Arial"/>
                <a:ea typeface="Arial"/>
                <a:cs typeface="Arial"/>
                <a:sym typeface="Arial"/>
              </a:rPr>
              <a:t>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id="158" name="Google Shape;158;g2ee99771a5e_0_0"/>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59" name="Google Shape;159;g2ee99771a5e_0_0"/>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160" name="Google Shape;160;g2ee99771a5e_0_0"/>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61" name="Google Shape;161;g2ee99771a5e_0_0"/>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62" name="Google Shape;162;g2ee99771a5e_0_0"/>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63" name="Google Shape;163;g2ee99771a5e_0_0"/>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64" name="Google Shape;164;g2ee99771a5e_0_0"/>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65" name="Google Shape;165;g2ee99771a5e_0_0"/>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66" name="Google Shape;166;g2ee99771a5e_0_0"/>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67" name="Google Shape;167;g2ee99771a5e_0_0"/>
          <p:cNvSpPr txBox="1"/>
          <p:nvPr/>
        </p:nvSpPr>
        <p:spPr>
          <a:xfrm>
            <a:off x="546850" y="1261200"/>
            <a:ext cx="8500500" cy="3540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ja-JP" sz="2200" u="none" cap="none" strike="noStrike">
                <a:solidFill>
                  <a:schemeClr val="dk1"/>
                </a:solidFill>
                <a:latin typeface="Arial"/>
                <a:ea typeface="Arial"/>
                <a:cs typeface="Arial"/>
                <a:sym typeface="Arial"/>
              </a:rPr>
              <a:t>3.調査報告</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2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i="0" lang="ja-JP" sz="2000" u="none" cap="none" strike="noStrike">
                <a:solidFill>
                  <a:srgbClr val="1C4587"/>
                </a:solidFill>
                <a:latin typeface="Arial"/>
                <a:ea typeface="Arial"/>
                <a:cs typeface="Arial"/>
                <a:sym typeface="Arial"/>
              </a:rPr>
              <a:t>調査対象企業</a:t>
            </a:r>
            <a:r>
              <a:rPr b="0" i="0" lang="ja-JP" sz="2000" u="none" cap="none" strike="noStrike">
                <a:solidFill>
                  <a:schemeClr val="dk1"/>
                </a:solidFill>
                <a:latin typeface="Arial"/>
                <a:ea typeface="Arial"/>
                <a:cs typeface="Arial"/>
                <a:sym typeface="Arial"/>
              </a:rPr>
              <a:t>：</a:t>
            </a:r>
            <a:r>
              <a:rPr b="1" lang="ja-JP" sz="2000">
                <a:solidFill>
                  <a:schemeClr val="dk1"/>
                </a:solidFill>
              </a:rPr>
              <a:t>75社（2025年1月2月退会5社含む）</a:t>
            </a:r>
            <a:endParaRPr b="1"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lang="ja-JP" sz="2000">
                <a:solidFill>
                  <a:srgbClr val="1C4587"/>
                </a:solidFill>
              </a:rPr>
              <a:t>調査中企業</a:t>
            </a:r>
            <a:r>
              <a:rPr lang="ja-JP" sz="2000">
                <a:solidFill>
                  <a:srgbClr val="1C4587"/>
                </a:solidFill>
              </a:rPr>
              <a:t>：</a:t>
            </a:r>
            <a:r>
              <a:rPr b="1" lang="ja-JP" sz="2000">
                <a:solidFill>
                  <a:schemeClr val="dk1"/>
                </a:solidFill>
              </a:rPr>
              <a:t>HP確認済</a:t>
            </a:r>
            <a:r>
              <a:rPr b="1" lang="ja-JP" sz="2000">
                <a:solidFill>
                  <a:schemeClr val="dk1"/>
                </a:solidFill>
              </a:rPr>
              <a:t>　48</a:t>
            </a:r>
            <a:r>
              <a:rPr b="1" lang="ja-JP" sz="2000">
                <a:solidFill>
                  <a:schemeClr val="dk1"/>
                </a:solidFill>
              </a:rPr>
              <a:t>社　　確認中</a:t>
            </a:r>
            <a:r>
              <a:rPr b="1" lang="ja-JP" sz="2000">
                <a:solidFill>
                  <a:schemeClr val="dk1"/>
                </a:solidFill>
              </a:rPr>
              <a:t>　27</a:t>
            </a:r>
            <a:r>
              <a:rPr b="1" lang="ja-JP" sz="2000">
                <a:solidFill>
                  <a:schemeClr val="dk1"/>
                </a:solidFill>
              </a:rPr>
              <a:t>社</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rgbClr val="1C4587"/>
                </a:solidFill>
                <a:latin typeface="Arial"/>
                <a:ea typeface="Arial"/>
                <a:cs typeface="Arial"/>
                <a:sym typeface="Arial"/>
                <a:extLst>
                  <a:ext uri="http://customooxmlschemas.google.com/">
                    <go:slidesCustomData xmlns:go="http://customooxmlschemas.google.com/" textRoundtripDataId="0"/>
                  </a:ext>
                </a:extLst>
              </a:rPr>
              <a:t>誤認事項あり</a:t>
            </a:r>
            <a:r>
              <a:rPr b="0" i="0" lang="ja-JP" sz="2000" u="none" cap="none" strike="noStrike">
                <a:solidFill>
                  <a:schemeClr val="dk1"/>
                </a:solidFill>
                <a:latin typeface="Arial"/>
                <a:ea typeface="Arial"/>
                <a:cs typeface="Arial"/>
                <a:sym typeface="Arial"/>
              </a:rPr>
              <a:t>：</a:t>
            </a:r>
            <a:r>
              <a:rPr b="1" i="0" lang="ja-JP" sz="2000" u="none" cap="none" strike="noStrike">
                <a:solidFill>
                  <a:schemeClr val="dk1"/>
                </a:solidFill>
                <a:latin typeface="Arial"/>
                <a:ea typeface="Arial"/>
                <a:cs typeface="Arial"/>
                <a:sym typeface="Arial"/>
              </a:rPr>
              <a:t>企業数 </a:t>
            </a:r>
            <a:r>
              <a:rPr b="1" lang="ja-JP" sz="2000">
                <a:solidFill>
                  <a:schemeClr val="dk1"/>
                </a:solidFill>
              </a:rPr>
              <a:t>　9</a:t>
            </a:r>
            <a:r>
              <a:rPr b="1" i="0" lang="ja-JP" sz="2000" u="none" cap="none" strike="noStrike">
                <a:solidFill>
                  <a:schemeClr val="dk1"/>
                </a:solidFill>
                <a:latin typeface="Arial"/>
                <a:ea typeface="Arial"/>
                <a:cs typeface="Arial"/>
                <a:sym typeface="Arial"/>
              </a:rPr>
              <a:t>社　件数</a:t>
            </a:r>
            <a:r>
              <a:rPr b="1" lang="ja-JP" sz="2000">
                <a:solidFill>
                  <a:schemeClr val="dk1"/>
                </a:solidFill>
              </a:rPr>
              <a:t>　14</a:t>
            </a:r>
            <a:r>
              <a:rPr b="1" i="0" lang="ja-JP" sz="2000" u="none" cap="none" strike="noStrike">
                <a:solidFill>
                  <a:schemeClr val="dk1"/>
                </a:solidFill>
                <a:latin typeface="Arial"/>
                <a:ea typeface="Arial"/>
                <a:cs typeface="Arial"/>
                <a:sym typeface="Arial"/>
              </a:rPr>
              <a:t>件</a:t>
            </a:r>
            <a:endParaRPr b="1"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solidFill>
                  <a:schemeClr val="dk1"/>
                </a:solidFill>
                <a:latin typeface="Arial"/>
                <a:ea typeface="Arial"/>
                <a:cs typeface="Arial"/>
                <a:sym typeface="Arial"/>
              </a:rPr>
              <a:t>　　　　</a:t>
            </a:r>
            <a:r>
              <a:rPr b="0" i="0" lang="ja-JP" sz="2000" u="none" cap="none" strike="noStrike">
                <a:solidFill>
                  <a:srgbClr val="1C4587"/>
                </a:solidFill>
                <a:latin typeface="Arial"/>
                <a:ea typeface="Arial"/>
                <a:cs typeface="Arial"/>
                <a:sym typeface="Arial"/>
              </a:rPr>
              <a:t>内訳）</a:t>
            </a:r>
            <a:r>
              <a:rPr b="0" i="0" lang="ja-JP" sz="2000" u="none" cap="none" strike="noStrike">
                <a:latin typeface="Arial"/>
                <a:ea typeface="Arial"/>
                <a:cs typeface="Arial"/>
                <a:sym typeface="Arial"/>
              </a:rPr>
              <a:t>ロゴの使用規定違反の表記方法　　　</a:t>
            </a:r>
            <a:r>
              <a:rPr lang="ja-JP" sz="2000"/>
              <a:t>4</a:t>
            </a:r>
            <a:r>
              <a:rPr b="0" i="0" lang="ja-JP" sz="2000" u="none" cap="none" strike="noStrike">
                <a:latin typeface="Arial"/>
                <a:ea typeface="Arial"/>
                <a:cs typeface="Arial"/>
                <a:sym typeface="Arial"/>
              </a:rPr>
              <a:t>件</a:t>
            </a:r>
            <a:r>
              <a:rPr lang="ja-JP" sz="2000"/>
              <a:t>　</a:t>
            </a:r>
            <a:endParaRPr b="0" i="0" sz="20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latin typeface="Arial"/>
                <a:ea typeface="Arial"/>
                <a:cs typeface="Arial"/>
                <a:sym typeface="Arial"/>
              </a:rPr>
              <a:t>                　　  ロゴデザイン使用方法誤り　　　　</a:t>
            </a:r>
            <a:r>
              <a:rPr lang="ja-JP" sz="2000"/>
              <a:t>　8</a:t>
            </a:r>
            <a:r>
              <a:rPr b="0" i="0" lang="ja-JP" sz="2000" u="none" cap="none" strike="noStrike">
                <a:latin typeface="Arial"/>
                <a:ea typeface="Arial"/>
                <a:cs typeface="Arial"/>
                <a:sym typeface="Arial"/>
              </a:rPr>
              <a:t>件</a:t>
            </a:r>
            <a:endParaRPr b="0" i="0" sz="20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latin typeface="Arial"/>
                <a:ea typeface="Arial"/>
                <a:cs typeface="Arial"/>
                <a:sym typeface="Arial"/>
              </a:rPr>
              <a:t>　　　　　　　認定機器の品番誤表記　　　　　</a:t>
            </a:r>
            <a:r>
              <a:rPr lang="ja-JP" sz="2000"/>
              <a:t>　　</a:t>
            </a:r>
            <a:r>
              <a:rPr b="0" i="0" lang="ja-JP" sz="2000" u="none" cap="none" strike="noStrike">
                <a:latin typeface="Arial"/>
                <a:ea typeface="Arial"/>
                <a:cs typeface="Arial"/>
                <a:sym typeface="Arial"/>
              </a:rPr>
              <a:t>1件</a:t>
            </a:r>
            <a:endParaRPr b="0" i="0" sz="20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0" i="0" lang="ja-JP" sz="2000" u="none" cap="none" strike="noStrike">
                <a:latin typeface="Arial"/>
                <a:ea typeface="Arial"/>
                <a:cs typeface="Arial"/>
                <a:sym typeface="Arial"/>
              </a:rPr>
              <a:t>　　　　　　　</a:t>
            </a:r>
            <a:r>
              <a:rPr lang="ja-JP" sz="2000"/>
              <a:t>センサー名称間違い　　　　　　　　1件</a:t>
            </a:r>
            <a:endParaRPr b="1"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pic>
        <p:nvPicPr>
          <p:cNvPr id="172" name="Google Shape;172;g30f387592df_0_33"/>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73" name="Google Shape;173;g30f387592df_0_33"/>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174" name="Google Shape;174;g30f387592df_0_33"/>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75" name="Google Shape;175;g30f387592df_0_33"/>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76" name="Google Shape;176;g30f387592df_0_33"/>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77" name="Google Shape;177;g30f387592df_0_33"/>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78" name="Google Shape;178;g30f387592df_0_33"/>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79" name="Google Shape;179;g30f387592df_0_33"/>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80" name="Google Shape;180;g30f387592df_0_33"/>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81" name="Google Shape;181;g30f387592df_0_33"/>
          <p:cNvSpPr txBox="1"/>
          <p:nvPr/>
        </p:nvSpPr>
        <p:spPr>
          <a:xfrm>
            <a:off x="546847" y="1261204"/>
            <a:ext cx="7913700" cy="372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200" u="none" cap="none" strike="noStrike">
                <a:solidFill>
                  <a:schemeClr val="dk1"/>
                </a:solidFill>
                <a:latin typeface="Arial"/>
                <a:ea typeface="Arial"/>
                <a:cs typeface="Arial"/>
                <a:sym typeface="Arial"/>
              </a:rPr>
              <a:t>4.改善依頼</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ja-JP" sz="2200" u="none" cap="none" strike="noStrike">
                <a:solidFill>
                  <a:schemeClr val="dk1"/>
                </a:solidFill>
                <a:latin typeface="Arial"/>
                <a:ea typeface="Arial"/>
                <a:cs typeface="Arial"/>
                <a:sym typeface="Arial"/>
              </a:rPr>
              <a:t>　</a:t>
            </a:r>
            <a:r>
              <a:rPr b="1" lang="ja-JP" sz="2200">
                <a:solidFill>
                  <a:schemeClr val="dk1"/>
                </a:solidFill>
              </a:rPr>
              <a:t>順次依頼中</a:t>
            </a:r>
            <a:r>
              <a:rPr b="1" i="0" lang="ja-JP" sz="2200" u="none" cap="none" strike="noStrike">
                <a:solidFill>
                  <a:schemeClr val="dk1"/>
                </a:solidFill>
                <a:latin typeface="Arial"/>
                <a:ea typeface="Arial"/>
                <a:cs typeface="Arial"/>
                <a:sym typeface="Arial"/>
              </a:rPr>
              <a:t>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pic>
        <p:nvPicPr>
          <p:cNvPr id="186" name="Google Shape;186;g30f387592df_0_2"/>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187" name="Google Shape;187;g30f387592df_0_2"/>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188" name="Google Shape;188;g30f387592df_0_2"/>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189" name="Google Shape;189;g30f387592df_0_2"/>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190" name="Google Shape;190;g30f387592df_0_2"/>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191" name="Google Shape;191;g30f387592df_0_2"/>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192" name="Google Shape;192;g30f387592df_0_2"/>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193" name="Google Shape;193;g30f387592df_0_2"/>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194" name="Google Shape;194;g30f387592df_0_2"/>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195" name="Google Shape;195;g30f387592df_0_2"/>
          <p:cNvSpPr txBox="1"/>
          <p:nvPr/>
        </p:nvSpPr>
        <p:spPr>
          <a:xfrm>
            <a:off x="546850" y="1261200"/>
            <a:ext cx="7913700" cy="1354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ja-JP" sz="2200" u="none" cap="none" strike="noStrike">
                <a:solidFill>
                  <a:schemeClr val="dk1"/>
                </a:solidFill>
                <a:latin typeface="Arial"/>
                <a:ea typeface="Arial"/>
                <a:cs typeface="Arial"/>
                <a:sym typeface="Arial"/>
              </a:rPr>
              <a:t>5.周知事項</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0" i="0" lang="ja-JP" sz="2000" u="none" cap="none" strike="noStrike">
                <a:solidFill>
                  <a:schemeClr val="dk1"/>
                </a:solidFill>
                <a:latin typeface="Arial"/>
                <a:ea typeface="Arial"/>
                <a:cs typeface="Arial"/>
                <a:sym typeface="Arial"/>
              </a:rPr>
              <a:t>　ロゴデザイン使用方法の誤り</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i="0" lang="ja-JP" sz="2000" u="none" cap="none" strike="noStrike">
                <a:solidFill>
                  <a:schemeClr val="dk1"/>
                </a:solidFill>
                <a:latin typeface="Arial"/>
                <a:ea typeface="Arial"/>
                <a:cs typeface="Arial"/>
                <a:sym typeface="Arial"/>
              </a:rPr>
              <a:t>　</a:t>
            </a:r>
            <a:r>
              <a:rPr b="0" i="0" lang="ja-JP" sz="2000" u="none" cap="none" strike="noStrike">
                <a:solidFill>
                  <a:schemeClr val="dk1"/>
                </a:solidFill>
                <a:latin typeface="Arial"/>
                <a:ea typeface="Arial"/>
                <a:cs typeface="Arial"/>
                <a:sym typeface="Arial"/>
              </a:rPr>
              <a:t>①デザインの切り込みを白抜きにしていない</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p:txBody>
      </p:sp>
      <p:pic>
        <p:nvPicPr>
          <p:cNvPr id="196" name="Google Shape;196;g30f387592df_0_2"/>
          <p:cNvPicPr preferRelativeResize="0"/>
          <p:nvPr/>
        </p:nvPicPr>
        <p:blipFill rotWithShape="1">
          <a:blip r:embed="rId5">
            <a:alphaModFix/>
          </a:blip>
          <a:srcRect b="0" l="0" r="0" t="0"/>
          <a:stretch/>
        </p:blipFill>
        <p:spPr>
          <a:xfrm>
            <a:off x="2400263" y="2244475"/>
            <a:ext cx="4718874" cy="1870225"/>
          </a:xfrm>
          <a:prstGeom prst="rect">
            <a:avLst/>
          </a:prstGeom>
          <a:noFill/>
          <a:ln>
            <a:noFill/>
          </a:ln>
        </p:spPr>
      </p:pic>
      <p:pic>
        <p:nvPicPr>
          <p:cNvPr id="197" name="Google Shape;197;g30f387592df_0_2"/>
          <p:cNvPicPr preferRelativeResize="0"/>
          <p:nvPr/>
        </p:nvPicPr>
        <p:blipFill rotWithShape="1">
          <a:blip r:embed="rId6">
            <a:alphaModFix/>
          </a:blip>
          <a:srcRect b="0" l="0" r="0" t="0"/>
          <a:stretch/>
        </p:blipFill>
        <p:spPr>
          <a:xfrm>
            <a:off x="2599651" y="4075650"/>
            <a:ext cx="4132603" cy="20367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pic>
        <p:nvPicPr>
          <p:cNvPr id="202" name="Google Shape;202;g33790c2714a_0_0"/>
          <p:cNvPicPr preferRelativeResize="0"/>
          <p:nvPr/>
        </p:nvPicPr>
        <p:blipFill rotWithShape="1">
          <a:blip r:embed="rId3">
            <a:alphaModFix/>
          </a:blip>
          <a:srcRect b="0" l="0" r="0" t="0"/>
          <a:stretch/>
        </p:blipFill>
        <p:spPr>
          <a:xfrm>
            <a:off x="6732240" y="188640"/>
            <a:ext cx="1673932" cy="374926"/>
          </a:xfrm>
          <a:prstGeom prst="rect">
            <a:avLst/>
          </a:prstGeom>
          <a:noFill/>
          <a:ln>
            <a:noFill/>
          </a:ln>
        </p:spPr>
      </p:pic>
      <p:sp>
        <p:nvSpPr>
          <p:cNvPr id="203" name="Google Shape;203;g33790c2714a_0_0"/>
          <p:cNvSpPr txBox="1"/>
          <p:nvPr>
            <p:ph idx="12" type="sldNum"/>
          </p:nvPr>
        </p:nvSpPr>
        <p:spPr>
          <a:xfrm>
            <a:off x="8316416" y="6356350"/>
            <a:ext cx="648000" cy="365100"/>
          </a:xfrm>
          <a:prstGeom prst="rect">
            <a:avLst/>
          </a:prstGeom>
          <a:solidFill>
            <a:srgbClr val="0070C0"/>
          </a:solid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ja-JP"/>
              <a:t>‹#›</a:t>
            </a:fld>
            <a:endParaRPr/>
          </a:p>
        </p:txBody>
      </p:sp>
      <p:cxnSp>
        <p:nvCxnSpPr>
          <p:cNvPr id="204" name="Google Shape;204;g33790c2714a_0_0"/>
          <p:cNvCxnSpPr/>
          <p:nvPr/>
        </p:nvCxnSpPr>
        <p:spPr>
          <a:xfrm>
            <a:off x="179512" y="908720"/>
            <a:ext cx="8766000" cy="0"/>
          </a:xfrm>
          <a:prstGeom prst="straightConnector1">
            <a:avLst/>
          </a:prstGeom>
          <a:noFill/>
          <a:ln cap="flat" cmpd="sng" w="57150">
            <a:solidFill>
              <a:srgbClr val="93B3D7"/>
            </a:solidFill>
            <a:prstDash val="solid"/>
            <a:round/>
            <a:headEnd len="sm" w="sm" type="none"/>
            <a:tailEnd len="sm" w="sm" type="none"/>
          </a:ln>
        </p:spPr>
      </p:cxnSp>
      <p:cxnSp>
        <p:nvCxnSpPr>
          <p:cNvPr id="205" name="Google Shape;205;g33790c2714a_0_0"/>
          <p:cNvCxnSpPr/>
          <p:nvPr/>
        </p:nvCxnSpPr>
        <p:spPr>
          <a:xfrm>
            <a:off x="179512" y="6237312"/>
            <a:ext cx="8766000" cy="0"/>
          </a:xfrm>
          <a:prstGeom prst="straightConnector1">
            <a:avLst/>
          </a:prstGeom>
          <a:noFill/>
          <a:ln cap="flat" cmpd="sng" w="57150">
            <a:solidFill>
              <a:srgbClr val="93B3D7"/>
            </a:solidFill>
            <a:prstDash val="solid"/>
            <a:round/>
            <a:headEnd len="sm" w="sm" type="none"/>
            <a:tailEnd len="sm" w="sm" type="none"/>
          </a:ln>
        </p:spPr>
      </p:cxnSp>
      <p:pic>
        <p:nvPicPr>
          <p:cNvPr id="206" name="Google Shape;206;g33790c2714a_0_0"/>
          <p:cNvPicPr preferRelativeResize="0"/>
          <p:nvPr/>
        </p:nvPicPr>
        <p:blipFill rotWithShape="1">
          <a:blip r:embed="rId4">
            <a:alphaModFix/>
          </a:blip>
          <a:srcRect b="0" l="0" r="0" t="0"/>
          <a:stretch/>
        </p:blipFill>
        <p:spPr>
          <a:xfrm>
            <a:off x="8460432" y="188640"/>
            <a:ext cx="504056" cy="544505"/>
          </a:xfrm>
          <a:prstGeom prst="rect">
            <a:avLst/>
          </a:prstGeom>
          <a:noFill/>
          <a:ln>
            <a:noFill/>
          </a:ln>
        </p:spPr>
      </p:pic>
      <p:sp>
        <p:nvSpPr>
          <p:cNvPr id="207" name="Google Shape;207;g33790c2714a_0_0"/>
          <p:cNvSpPr/>
          <p:nvPr/>
        </p:nvSpPr>
        <p:spPr>
          <a:xfrm>
            <a:off x="179512" y="6381328"/>
            <a:ext cx="1560300" cy="261600"/>
          </a:xfrm>
          <a:prstGeom prst="rect">
            <a:avLst/>
          </a:prstGeom>
          <a:solidFill>
            <a:srgbClr val="0070C0"/>
          </a:solidFill>
          <a:ln cap="flat" cmpd="sng" w="38100">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lt1"/>
                </a:solidFill>
                <a:latin typeface="Arial"/>
                <a:ea typeface="Arial"/>
                <a:cs typeface="Arial"/>
                <a:sym typeface="Arial"/>
              </a:rPr>
              <a:t>Members Only</a:t>
            </a:r>
            <a:endParaRPr b="0" i="0" sz="1100" u="none" cap="none" strike="noStrike">
              <a:solidFill>
                <a:schemeClr val="lt1"/>
              </a:solidFill>
              <a:latin typeface="Arial"/>
              <a:ea typeface="Arial"/>
              <a:cs typeface="Arial"/>
              <a:sym typeface="Arial"/>
            </a:endParaRPr>
          </a:p>
        </p:txBody>
      </p:sp>
      <p:cxnSp>
        <p:nvCxnSpPr>
          <p:cNvPr id="208" name="Google Shape;208;g33790c2714a_0_0"/>
          <p:cNvCxnSpPr/>
          <p:nvPr/>
        </p:nvCxnSpPr>
        <p:spPr>
          <a:xfrm>
            <a:off x="179512" y="836712"/>
            <a:ext cx="8766000" cy="0"/>
          </a:xfrm>
          <a:prstGeom prst="straightConnector1">
            <a:avLst/>
          </a:prstGeom>
          <a:noFill/>
          <a:ln cap="flat" cmpd="sng" w="57150">
            <a:solidFill>
              <a:srgbClr val="B7CCE4"/>
            </a:solidFill>
            <a:prstDash val="solid"/>
            <a:round/>
            <a:headEnd len="sm" w="sm" type="none"/>
            <a:tailEnd len="sm" w="sm" type="none"/>
          </a:ln>
        </p:spPr>
      </p:cxnSp>
      <p:cxnSp>
        <p:nvCxnSpPr>
          <p:cNvPr id="209" name="Google Shape;209;g33790c2714a_0_0"/>
          <p:cNvCxnSpPr/>
          <p:nvPr/>
        </p:nvCxnSpPr>
        <p:spPr>
          <a:xfrm>
            <a:off x="179512" y="764704"/>
            <a:ext cx="8766000" cy="0"/>
          </a:xfrm>
          <a:prstGeom prst="straightConnector1">
            <a:avLst/>
          </a:prstGeom>
          <a:noFill/>
          <a:ln cap="flat" cmpd="sng" w="57150">
            <a:solidFill>
              <a:srgbClr val="DAE5F1"/>
            </a:solidFill>
            <a:prstDash val="solid"/>
            <a:round/>
            <a:headEnd len="sm" w="sm" type="none"/>
            <a:tailEnd len="sm" w="sm" type="none"/>
          </a:ln>
        </p:spPr>
      </p:cxnSp>
      <p:sp>
        <p:nvSpPr>
          <p:cNvPr id="210" name="Google Shape;210;g33790c2714a_0_0"/>
          <p:cNvSpPr txBox="1"/>
          <p:nvPr/>
        </p:nvSpPr>
        <p:spPr>
          <a:xfrm>
            <a:off x="2339752" y="6407750"/>
            <a:ext cx="48399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rgbClr val="B7CCE4"/>
                </a:solidFill>
                <a:latin typeface="Arial"/>
                <a:ea typeface="Arial"/>
                <a:cs typeface="Arial"/>
                <a:sym typeface="Arial"/>
              </a:rPr>
              <a:t>2015-2022 Japan Breath Alcohol Testing Consortium All Right Reserved.</a:t>
            </a:r>
            <a:endParaRPr b="0" i="0" sz="1100" u="none" cap="none" strike="noStrike">
              <a:solidFill>
                <a:srgbClr val="B7CCE4"/>
              </a:solidFill>
              <a:latin typeface="Arial"/>
              <a:ea typeface="Arial"/>
              <a:cs typeface="Arial"/>
              <a:sym typeface="Arial"/>
            </a:endParaRPr>
          </a:p>
        </p:txBody>
      </p:sp>
      <p:sp>
        <p:nvSpPr>
          <p:cNvPr id="211" name="Google Shape;211;g33790c2714a_0_0"/>
          <p:cNvSpPr txBox="1"/>
          <p:nvPr/>
        </p:nvSpPr>
        <p:spPr>
          <a:xfrm>
            <a:off x="546850" y="1261200"/>
            <a:ext cx="7913700" cy="1354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i="0" lang="ja-JP" sz="2200" u="none" cap="none" strike="noStrike">
                <a:solidFill>
                  <a:schemeClr val="dk1"/>
                </a:solidFill>
                <a:latin typeface="Arial"/>
                <a:ea typeface="Arial"/>
                <a:cs typeface="Arial"/>
                <a:sym typeface="Arial"/>
              </a:rPr>
              <a:t>5.周知事項</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0" i="0" lang="ja-JP" sz="2000" u="none" cap="none" strike="noStrike">
                <a:solidFill>
                  <a:schemeClr val="dk1"/>
                </a:solidFill>
                <a:latin typeface="Arial"/>
                <a:ea typeface="Arial"/>
                <a:cs typeface="Arial"/>
                <a:sym typeface="Arial"/>
              </a:rPr>
              <a:t>　</a:t>
            </a:r>
            <a:r>
              <a:rPr lang="ja-JP" sz="2000">
                <a:solidFill>
                  <a:schemeClr val="dk1"/>
                </a:solidFill>
              </a:rPr>
              <a:t>・</a:t>
            </a:r>
            <a:r>
              <a:rPr b="0" i="0" lang="ja-JP" sz="2000" u="none" cap="none" strike="noStrike">
                <a:solidFill>
                  <a:schemeClr val="dk1"/>
                </a:solidFill>
                <a:latin typeface="Arial"/>
                <a:ea typeface="Arial"/>
                <a:cs typeface="Arial"/>
                <a:sym typeface="Arial"/>
              </a:rPr>
              <a:t>ロゴデザイン使用方法の誤り</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000"/>
              <a:buFont typeface="Arial"/>
              <a:buNone/>
            </a:pPr>
            <a:r>
              <a:rPr b="1" i="0" lang="ja-JP" sz="2000" u="none" cap="none" strike="noStrike">
                <a:solidFill>
                  <a:schemeClr val="dk1"/>
                </a:solidFill>
                <a:latin typeface="Arial"/>
                <a:ea typeface="Arial"/>
                <a:cs typeface="Arial"/>
                <a:sym typeface="Arial"/>
              </a:rPr>
              <a:t>　</a:t>
            </a:r>
            <a:r>
              <a:rPr b="1" lang="ja-JP" sz="2000">
                <a:solidFill>
                  <a:schemeClr val="dk1"/>
                </a:solidFill>
              </a:rPr>
              <a:t>・</a:t>
            </a:r>
            <a:r>
              <a:rPr lang="ja-JP" sz="2000">
                <a:solidFill>
                  <a:schemeClr val="dk1"/>
                </a:solidFill>
              </a:rPr>
              <a:t>センサー名称間違い</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Arial"/>
              <a:ea typeface="Arial"/>
              <a:cs typeface="Arial"/>
              <a:sym typeface="Arial"/>
            </a:endParaRPr>
          </a:p>
        </p:txBody>
      </p:sp>
      <p:sp>
        <p:nvSpPr>
          <p:cNvPr id="212" name="Google Shape;212;g33790c2714a_0_0"/>
          <p:cNvSpPr txBox="1"/>
          <p:nvPr/>
        </p:nvSpPr>
        <p:spPr>
          <a:xfrm>
            <a:off x="961850" y="2615700"/>
            <a:ext cx="6803400" cy="1015800"/>
          </a:xfrm>
          <a:prstGeom prst="rect">
            <a:avLst/>
          </a:prstGeom>
          <a:noFill/>
          <a:ln cap="flat" cmpd="sng" w="9525">
            <a:solidFill>
              <a:srgbClr val="B7B7B7"/>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ja-JP" sz="1800">
                <a:solidFill>
                  <a:schemeClr val="dk1"/>
                </a:solidFill>
                <a:latin typeface="Calibri"/>
                <a:ea typeface="Calibri"/>
                <a:cs typeface="Calibri"/>
                <a:sym typeface="Calibri"/>
              </a:rPr>
              <a:t>誤：アルコール検知器協会、アルコール検知器評議会等</a:t>
            </a:r>
            <a:endParaRPr sz="1800">
              <a:solidFill>
                <a:schemeClr val="dk1"/>
              </a:solidFill>
              <a:latin typeface="Calibri"/>
              <a:ea typeface="Calibri"/>
              <a:cs typeface="Calibri"/>
              <a:sym typeface="Calibri"/>
            </a:endParaRPr>
          </a:p>
          <a:p>
            <a:pPr indent="0" lvl="0" marL="0" rtl="0" algn="l">
              <a:spcBef>
                <a:spcPts val="0"/>
              </a:spcBef>
              <a:spcAft>
                <a:spcPts val="0"/>
              </a:spcAft>
              <a:buNone/>
            </a:pPr>
            <a:r>
              <a:rPr lang="ja-JP" sz="1800">
                <a:solidFill>
                  <a:schemeClr val="dk1"/>
                </a:solidFill>
                <a:latin typeface="Calibri"/>
                <a:ea typeface="Calibri"/>
                <a:cs typeface="Calibri"/>
                <a:sym typeface="Calibri"/>
              </a:rPr>
              <a:t>　　　　　　　　　　　　　　</a:t>
            </a:r>
            <a:r>
              <a:rPr b="1" lang="ja-JP" sz="1800">
                <a:solidFill>
                  <a:srgbClr val="FF0000"/>
                </a:solidFill>
                <a:latin typeface="Calibri"/>
                <a:ea typeface="Calibri"/>
                <a:cs typeface="Calibri"/>
                <a:sym typeface="Calibri"/>
              </a:rPr>
              <a:t>↓</a:t>
            </a:r>
            <a:endParaRPr b="1" sz="1800">
              <a:solidFill>
                <a:srgbClr val="FF0000"/>
              </a:solidFill>
              <a:latin typeface="Calibri"/>
              <a:ea typeface="Calibri"/>
              <a:cs typeface="Calibri"/>
              <a:sym typeface="Calibri"/>
            </a:endParaRPr>
          </a:p>
          <a:p>
            <a:pPr indent="0" lvl="0" marL="0" rtl="0" algn="l">
              <a:spcBef>
                <a:spcPts val="0"/>
              </a:spcBef>
              <a:spcAft>
                <a:spcPts val="0"/>
              </a:spcAft>
              <a:buNone/>
            </a:pPr>
            <a:r>
              <a:rPr lang="ja-JP" sz="1800">
                <a:solidFill>
                  <a:schemeClr val="dk1"/>
                </a:solidFill>
                <a:latin typeface="Calibri"/>
                <a:ea typeface="Calibri"/>
                <a:cs typeface="Calibri"/>
                <a:sym typeface="Calibri"/>
              </a:rPr>
              <a:t>正：アルコール検知器協議会</a:t>
            </a:r>
            <a:endParaRPr sz="1800">
              <a:solidFill>
                <a:schemeClr val="dk1"/>
              </a:solidFill>
              <a:latin typeface="Calibri"/>
              <a:ea typeface="Calibri"/>
              <a:cs typeface="Calibri"/>
              <a:sym typeface="Calibri"/>
            </a:endParaRPr>
          </a:p>
        </p:txBody>
      </p:sp>
      <p:sp>
        <p:nvSpPr>
          <p:cNvPr id="213" name="Google Shape;213;g33790c2714a_0_0"/>
          <p:cNvSpPr txBox="1"/>
          <p:nvPr/>
        </p:nvSpPr>
        <p:spPr>
          <a:xfrm>
            <a:off x="961850" y="4221450"/>
            <a:ext cx="6803400" cy="1015800"/>
          </a:xfrm>
          <a:prstGeom prst="rect">
            <a:avLst/>
          </a:prstGeom>
          <a:noFill/>
          <a:ln cap="flat" cmpd="sng" w="9525">
            <a:solidFill>
              <a:srgbClr val="CCCCCC"/>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ja-JP" sz="1800">
                <a:solidFill>
                  <a:schemeClr val="dk1"/>
                </a:solidFill>
                <a:latin typeface="Calibri"/>
                <a:ea typeface="Calibri"/>
                <a:cs typeface="Calibri"/>
                <a:sym typeface="Calibri"/>
              </a:rPr>
              <a:t>誤：</a:t>
            </a:r>
            <a:r>
              <a:rPr lang="ja-JP" sz="1800">
                <a:solidFill>
                  <a:schemeClr val="dk1"/>
                </a:solidFill>
                <a:latin typeface="Calibri"/>
                <a:ea typeface="Calibri"/>
                <a:cs typeface="Calibri"/>
                <a:sym typeface="Calibri"/>
              </a:rPr>
              <a:t>電化化学式アルコールチェッカー</a:t>
            </a:r>
            <a:endParaRPr sz="1800">
              <a:solidFill>
                <a:schemeClr val="dk1"/>
              </a:solidFill>
              <a:latin typeface="Calibri"/>
              <a:ea typeface="Calibri"/>
              <a:cs typeface="Calibri"/>
              <a:sym typeface="Calibri"/>
            </a:endParaRPr>
          </a:p>
          <a:p>
            <a:pPr indent="0" lvl="0" marL="0" rtl="0" algn="l">
              <a:spcBef>
                <a:spcPts val="0"/>
              </a:spcBef>
              <a:spcAft>
                <a:spcPts val="0"/>
              </a:spcAft>
              <a:buNone/>
            </a:pPr>
            <a:r>
              <a:rPr lang="ja-JP" sz="1800">
                <a:solidFill>
                  <a:schemeClr val="dk1"/>
                </a:solidFill>
                <a:latin typeface="Calibri"/>
                <a:ea typeface="Calibri"/>
                <a:cs typeface="Calibri"/>
                <a:sym typeface="Calibri"/>
              </a:rPr>
              <a:t>　　　　　　　　　　　　　　</a:t>
            </a:r>
            <a:r>
              <a:rPr b="1" lang="ja-JP" sz="1800">
                <a:solidFill>
                  <a:srgbClr val="FF0000"/>
                </a:solidFill>
                <a:latin typeface="Calibri"/>
                <a:ea typeface="Calibri"/>
                <a:cs typeface="Calibri"/>
                <a:sym typeface="Calibri"/>
              </a:rPr>
              <a:t>↓</a:t>
            </a:r>
            <a:endParaRPr b="1" sz="1800">
              <a:solidFill>
                <a:srgbClr val="FF0000"/>
              </a:solidFill>
              <a:latin typeface="Calibri"/>
              <a:ea typeface="Calibri"/>
              <a:cs typeface="Calibri"/>
              <a:sym typeface="Calibri"/>
            </a:endParaRPr>
          </a:p>
          <a:p>
            <a:pPr indent="0" lvl="0" marL="0" rtl="0" algn="l">
              <a:spcBef>
                <a:spcPts val="0"/>
              </a:spcBef>
              <a:spcAft>
                <a:spcPts val="0"/>
              </a:spcAft>
              <a:buNone/>
            </a:pPr>
            <a:r>
              <a:rPr lang="ja-JP" sz="1800">
                <a:solidFill>
                  <a:schemeClr val="dk1"/>
                </a:solidFill>
                <a:latin typeface="Calibri"/>
                <a:ea typeface="Calibri"/>
                <a:cs typeface="Calibri"/>
                <a:sym typeface="Calibri"/>
              </a:rPr>
              <a:t>正：</a:t>
            </a:r>
            <a:r>
              <a:rPr lang="ja-JP" sz="1800">
                <a:solidFill>
                  <a:schemeClr val="dk1"/>
                </a:solidFill>
                <a:latin typeface="Calibri"/>
                <a:ea typeface="Calibri"/>
                <a:cs typeface="Calibri"/>
                <a:sym typeface="Calibri"/>
              </a:rPr>
              <a:t>電気化学式アルコールチェッカー</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2019-04-21T10:19:21Z</dcterms:created>
  <dc:creator>1001</dc:creator>
</cp:coreProperties>
</file>